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3"/>
  </p:notesMasterIdLst>
  <p:sldIdLst>
    <p:sldId id="2887" r:id="rId2"/>
  </p:sldIdLst>
  <p:sldSz cx="12192000" cy="6858000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76A3"/>
    <a:srgbClr val="55A839"/>
    <a:srgbClr val="E7E7FF"/>
    <a:srgbClr val="D8EDF8"/>
    <a:srgbClr val="C3E4F5"/>
    <a:srgbClr val="A9C9ED"/>
    <a:srgbClr val="FFF4D1"/>
    <a:srgbClr val="E3FDF6"/>
    <a:srgbClr val="C4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>
        <p:scale>
          <a:sx n="75" d="100"/>
          <a:sy n="75" d="100"/>
        </p:scale>
        <p:origin x="-6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FB77-4F58-4E61-BA23-CB8758BFC5F2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E6FF3-EB3E-4081-B31B-99224A5817D5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560FD-D675-4016-BDA1-D3469AD1E027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16998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D459-E5E6-40C4-B6C0-133A3548E01F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F7718-CB0F-407A-A16A-3673601F94D4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EF1D2-98DC-4058-BF0B-E27CE054F77D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B493-E569-41AB-868D-EEDC08EDA7E3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287-1DF9-446B-9CC7-09B709E30760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6B0DE-B4E4-46BF-A9AC-9E6F4AC82FE2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A3B4-A574-46A6-A598-6BAF5F47A07B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2D7D-7865-4F96-B67D-58459C114CC5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459BB-C3E6-4A38-9883-763968A30899}" type="datetime1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Группа 82">
            <a:extLst>
              <a:ext uri="{FF2B5EF4-FFF2-40B4-BE49-F238E27FC236}">
                <a16:creationId xmlns="" xmlns:a16="http://schemas.microsoft.com/office/drawing/2014/main" id="{0F5B0748-3D23-FC43-52E7-489B31B19437}"/>
              </a:ext>
            </a:extLst>
          </p:cNvPr>
          <p:cNvGrpSpPr/>
          <p:nvPr/>
        </p:nvGrpSpPr>
        <p:grpSpPr>
          <a:xfrm rot="5400000">
            <a:off x="3633852" y="-489437"/>
            <a:ext cx="612820" cy="2874408"/>
            <a:chOff x="634773" y="2265882"/>
            <a:chExt cx="1125961" cy="1655194"/>
          </a:xfrm>
          <a:effectLst/>
        </p:grpSpPr>
        <p:sp>
          <p:nvSpPr>
            <p:cNvPr id="85" name="Прямоугольник: скругленные углы 84">
              <a:extLst>
                <a:ext uri="{FF2B5EF4-FFF2-40B4-BE49-F238E27FC236}">
                  <a16:creationId xmlns="" xmlns:a16="http://schemas.microsoft.com/office/drawing/2014/main" id="{9AE38199-1404-27B6-D030-252A2A676675}"/>
                </a:ext>
              </a:extLst>
            </p:cNvPr>
            <p:cNvSpPr/>
            <p:nvPr/>
          </p:nvSpPr>
          <p:spPr>
            <a:xfrm>
              <a:off x="634773" y="2268480"/>
              <a:ext cx="1125961" cy="1652596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Прямоугольник 90">
              <a:extLst>
                <a:ext uri="{FF2B5EF4-FFF2-40B4-BE49-F238E27FC236}">
                  <a16:creationId xmlns="" xmlns:a16="http://schemas.microsoft.com/office/drawing/2014/main" id="{9113D743-7C04-3980-5C0E-29A65245E5B1}"/>
                </a:ext>
              </a:extLst>
            </p:cNvPr>
            <p:cNvSpPr/>
            <p:nvPr/>
          </p:nvSpPr>
          <p:spPr>
            <a:xfrm rot="16200000">
              <a:off x="336187" y="2669360"/>
              <a:ext cx="1655193" cy="8482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Земельный участок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НЕ ОБРАЗОВАН</a:t>
              </a:r>
            </a:p>
          </p:txBody>
        </p:sp>
      </p:grpSp>
      <p:grpSp>
        <p:nvGrpSpPr>
          <p:cNvPr id="118" name="Группа 117">
            <a:extLst>
              <a:ext uri="{FF2B5EF4-FFF2-40B4-BE49-F238E27FC236}">
                <a16:creationId xmlns="" xmlns:a16="http://schemas.microsoft.com/office/drawing/2014/main" id="{714A578E-AB09-ED78-56C1-EFA7A6F1EE27}"/>
              </a:ext>
            </a:extLst>
          </p:cNvPr>
          <p:cNvGrpSpPr/>
          <p:nvPr/>
        </p:nvGrpSpPr>
        <p:grpSpPr>
          <a:xfrm>
            <a:off x="8620579" y="654232"/>
            <a:ext cx="2873685" cy="603637"/>
            <a:chOff x="3747680" y="3918497"/>
            <a:chExt cx="1928228" cy="617231"/>
          </a:xfrm>
        </p:grpSpPr>
        <p:sp>
          <p:nvSpPr>
            <p:cNvPr id="126" name="Прямоугольник: скругленные углы 125">
              <a:extLst>
                <a:ext uri="{FF2B5EF4-FFF2-40B4-BE49-F238E27FC236}">
                  <a16:creationId xmlns="" xmlns:a16="http://schemas.microsoft.com/office/drawing/2014/main" id="{58AFC0B9-05C4-25E2-1360-0C0010D6BDAE}"/>
                </a:ext>
              </a:extLst>
            </p:cNvPr>
            <p:cNvSpPr/>
            <p:nvPr/>
          </p:nvSpPr>
          <p:spPr>
            <a:xfrm>
              <a:off x="3747680" y="3918790"/>
              <a:ext cx="1923406" cy="616938"/>
            </a:xfrm>
            <a:prstGeom prst="roundRect">
              <a:avLst/>
            </a:prstGeom>
            <a:solidFill>
              <a:srgbClr val="1F60A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Прямоугольник 120">
              <a:extLst>
                <a:ext uri="{FF2B5EF4-FFF2-40B4-BE49-F238E27FC236}">
                  <a16:creationId xmlns="" xmlns:a16="http://schemas.microsoft.com/office/drawing/2014/main" id="{16D112AF-B837-A1A9-B606-2E569352DFE8}"/>
                </a:ext>
              </a:extLst>
            </p:cNvPr>
            <p:cNvSpPr/>
            <p:nvPr/>
          </p:nvSpPr>
          <p:spPr>
            <a:xfrm>
              <a:off x="3747680" y="3918497"/>
              <a:ext cx="1928228" cy="6058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Земельный участок</a:t>
              </a:r>
            </a:p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ОБРАЗОВАН</a:t>
              </a:r>
            </a:p>
            <a:p>
              <a:pPr lvl="0" algn="ctr" fontAlgn="base">
                <a:lnSpc>
                  <a:spcPts val="13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(границы подлежат уточнению)</a:t>
              </a: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="" xmlns:a16="http://schemas.microsoft.com/office/drawing/2014/main" id="{20E83B38-CDB0-4680-B20A-179DD8D8E453}"/>
              </a:ext>
            </a:extLst>
          </p:cNvPr>
          <p:cNvSpPr txBox="1"/>
          <p:nvPr/>
        </p:nvSpPr>
        <p:spPr>
          <a:xfrm>
            <a:off x="110697" y="61278"/>
            <a:ext cx="12060000" cy="5102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30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>
              <a:lnSpc>
                <a:spcPts val="1000"/>
              </a:lnSpc>
            </a:pPr>
            <a:r>
              <a:rPr lang="ru-RU" sz="1600" b="1" dirty="0"/>
              <a:t>Алгоритм действий инвестора по постановке земельного участка на государственный кадастровый учет </a:t>
            </a:r>
            <a:endParaRPr lang="ru-RU" sz="1600" b="1" dirty="0" smtClean="0"/>
          </a:p>
          <a:p>
            <a:pPr>
              <a:lnSpc>
                <a:spcPts val="1000"/>
              </a:lnSpc>
            </a:pPr>
            <a:r>
              <a:rPr lang="ru-RU" sz="1600" b="1" dirty="0" smtClean="0"/>
              <a:t>в </a:t>
            </a:r>
            <a:r>
              <a:rPr lang="ru-RU" sz="1600" b="1" dirty="0"/>
              <a:t>целях его последующего предоставления путем проведения аукциона</a:t>
            </a:r>
          </a:p>
        </p:txBody>
      </p:sp>
      <p:grpSp>
        <p:nvGrpSpPr>
          <p:cNvPr id="112" name="Группа 111">
            <a:extLst>
              <a:ext uri="{FF2B5EF4-FFF2-40B4-BE49-F238E27FC236}">
                <a16:creationId xmlns="" xmlns:a16="http://schemas.microsoft.com/office/drawing/2014/main" id="{0F5B0748-3D23-FC43-52E7-489B31B19437}"/>
              </a:ext>
            </a:extLst>
          </p:cNvPr>
          <p:cNvGrpSpPr/>
          <p:nvPr/>
        </p:nvGrpSpPr>
        <p:grpSpPr>
          <a:xfrm rot="5400000">
            <a:off x="1422078" y="91137"/>
            <a:ext cx="644452" cy="3137433"/>
            <a:chOff x="486979" y="2207490"/>
            <a:chExt cx="1184084" cy="1748090"/>
          </a:xfrm>
          <a:effectLst/>
        </p:grpSpPr>
        <p:sp>
          <p:nvSpPr>
            <p:cNvPr id="113" name="Прямоугольник: скругленные углы 84">
              <a:extLst>
                <a:ext uri="{FF2B5EF4-FFF2-40B4-BE49-F238E27FC236}">
                  <a16:creationId xmlns="" xmlns:a16="http://schemas.microsoft.com/office/drawing/2014/main" id="{9AE38199-1404-27B6-D030-252A2A676675}"/>
                </a:ext>
              </a:extLst>
            </p:cNvPr>
            <p:cNvSpPr/>
            <p:nvPr/>
          </p:nvSpPr>
          <p:spPr>
            <a:xfrm>
              <a:off x="486979" y="2265081"/>
              <a:ext cx="1184084" cy="1600754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Прямоугольник 113">
              <a:extLst>
                <a:ext uri="{FF2B5EF4-FFF2-40B4-BE49-F238E27FC236}">
                  <a16:creationId xmlns="" xmlns:a16="http://schemas.microsoft.com/office/drawing/2014/main" id="{9113D743-7C04-3980-5C0E-29A65245E5B1}"/>
                </a:ext>
              </a:extLst>
            </p:cNvPr>
            <p:cNvSpPr/>
            <p:nvPr/>
          </p:nvSpPr>
          <p:spPr>
            <a:xfrm rot="16200000">
              <a:off x="204976" y="2657416"/>
              <a:ext cx="1748090" cy="8482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Имеется утвержденный проект межевания территории</a:t>
              </a:r>
            </a:p>
          </p:txBody>
        </p:sp>
      </p:grpSp>
      <p:sp>
        <p:nvSpPr>
          <p:cNvPr id="115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1453006" y="1079433"/>
            <a:ext cx="644452" cy="290022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1234832" y="2202260"/>
            <a:ext cx="1080600" cy="290022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5209075" y="-328178"/>
            <a:ext cx="637347" cy="398309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5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5195733" y="562172"/>
            <a:ext cx="680063" cy="39652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6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5280938" y="1363572"/>
            <a:ext cx="492728" cy="398220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7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5312774" y="1971768"/>
            <a:ext cx="429948" cy="39737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8" name="Прямоугольник 167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36660" y="2189344"/>
            <a:ext cx="2900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по инициативе инвестора с привлечением кадастрового инженера межевого плана </a:t>
            </a: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образованию земельного участка</a:t>
            </a:r>
          </a:p>
        </p:txBody>
      </p:sp>
      <p:sp>
        <p:nvSpPr>
          <p:cNvPr id="170" name="Прямоугольник 169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36561" y="3115451"/>
            <a:ext cx="29003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или кадастрового инженера без доверенности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 заявлением об осуществлении государственного кадастрового учета и государственной регистрации прав (за исключением случаев образования земельного участка из земель или земельного участка, государственная собственность на которые не разграничена)</a:t>
            </a:r>
          </a:p>
        </p:txBody>
      </p:sp>
      <p:sp>
        <p:nvSpPr>
          <p:cNvPr id="174" name="Прямоугольник 173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959032" y="1432537"/>
            <a:ext cx="31374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Отсутствует утвержденный проект межевания территории</a:t>
            </a:r>
          </a:p>
        </p:txBody>
      </p:sp>
      <p:sp>
        <p:nvSpPr>
          <p:cNvPr id="175" name="Прямоугольник 174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477659" y="2215893"/>
            <a:ext cx="4040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орган власти (далее – ОВ) с заявлением об утверждении схемы расположения земельного участка (далее – СРЗУ) с приложением СРЗУ, подготовленной в том числе с использованием ФГИС ЕЦП НСПД, в целях последующего предоставления участка путем проведения аукциона*</a:t>
            </a: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544668" y="3139372"/>
            <a:ext cx="39737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ОВ оснований для отказа в утверждении СРЗУ и предоставлении участка путем проведения аукциона, принятие решения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утверждении СРЗУ и его направление в адрес инвестора</a:t>
            </a:r>
          </a:p>
        </p:txBody>
      </p:sp>
      <p:sp>
        <p:nvSpPr>
          <p:cNvPr id="177" name="Прямоугольник 176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536201" y="3789358"/>
            <a:ext cx="39830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инвестором с привлечением кадастрового инженера межевого плана по образованию земельного участка </a:t>
            </a:r>
          </a:p>
        </p:txBody>
      </p:sp>
      <p:sp>
        <p:nvSpPr>
          <p:cNvPr id="178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5125783" y="2793128"/>
            <a:ext cx="811505" cy="39737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9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3605883" y="2780738"/>
            <a:ext cx="644452" cy="575309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80" name="Группа 179">
            <a:extLst>
              <a:ext uri="{FF2B5EF4-FFF2-40B4-BE49-F238E27FC236}">
                <a16:creationId xmlns="" xmlns:a16="http://schemas.microsoft.com/office/drawing/2014/main" id="{714A578E-AB09-ED78-56C1-EFA7A6F1EE27}"/>
              </a:ext>
            </a:extLst>
          </p:cNvPr>
          <p:cNvGrpSpPr/>
          <p:nvPr/>
        </p:nvGrpSpPr>
        <p:grpSpPr>
          <a:xfrm>
            <a:off x="8258176" y="1434127"/>
            <a:ext cx="3590828" cy="707599"/>
            <a:chOff x="3747680" y="3918646"/>
            <a:chExt cx="1928228" cy="723535"/>
          </a:xfrm>
        </p:grpSpPr>
        <p:sp>
          <p:nvSpPr>
            <p:cNvPr id="181" name="Прямоугольник: скругленные углы 125">
              <a:extLst>
                <a:ext uri="{FF2B5EF4-FFF2-40B4-BE49-F238E27FC236}">
                  <a16:creationId xmlns="" xmlns:a16="http://schemas.microsoft.com/office/drawing/2014/main" id="{58AFC0B9-05C4-25E2-1360-0C0010D6BDAE}"/>
                </a:ext>
              </a:extLst>
            </p:cNvPr>
            <p:cNvSpPr/>
            <p:nvPr/>
          </p:nvSpPr>
          <p:spPr>
            <a:xfrm>
              <a:off x="3747680" y="3918646"/>
              <a:ext cx="1923406" cy="723535"/>
            </a:xfrm>
            <a:prstGeom prst="roundRect">
              <a:avLst/>
            </a:prstGeom>
            <a:solidFill>
              <a:srgbClr val="1F60A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2" name="Прямоугольник 181">
              <a:extLst>
                <a:ext uri="{FF2B5EF4-FFF2-40B4-BE49-F238E27FC236}">
                  <a16:creationId xmlns="" xmlns:a16="http://schemas.microsoft.com/office/drawing/2014/main" id="{16D112AF-B837-A1A9-B606-2E569352DFE8}"/>
                </a:ext>
              </a:extLst>
            </p:cNvPr>
            <p:cNvSpPr/>
            <p:nvPr/>
          </p:nvSpPr>
          <p:spPr>
            <a:xfrm>
              <a:off x="3747680" y="3981438"/>
              <a:ext cx="1928228" cy="5979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800" b="1" dirty="0">
                  <a:solidFill>
                    <a:prstClr val="white"/>
                  </a:solidFill>
                  <a:latin typeface="Bahnschrift SemiBold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Подготовка по инициативе инвестора с привлечением кадастрового инженера межевого плана по уточнению местоположения границ земельного участка, в состав которого включается акт согласования местоположения границ </a:t>
              </a:r>
            </a:p>
          </p:txBody>
        </p:sp>
      </p:grpSp>
      <p:sp>
        <p:nvSpPr>
          <p:cNvPr id="183" name="Прямоугольник: скругленные углы 125">
            <a:extLst>
              <a:ext uri="{FF2B5EF4-FFF2-40B4-BE49-F238E27FC236}">
                <a16:creationId xmlns="" xmlns:a16="http://schemas.microsoft.com/office/drawing/2014/main" id="{58AFC0B9-05C4-25E2-1360-0C0010D6BDAE}"/>
              </a:ext>
            </a:extLst>
          </p:cNvPr>
          <p:cNvSpPr/>
          <p:nvPr/>
        </p:nvSpPr>
        <p:spPr>
          <a:xfrm>
            <a:off x="8258176" y="2281229"/>
            <a:ext cx="3584651" cy="1031166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5" name="Прямоугольник: скругленные углы 125">
            <a:extLst>
              <a:ext uri="{FF2B5EF4-FFF2-40B4-BE49-F238E27FC236}">
                <a16:creationId xmlns="" xmlns:a16="http://schemas.microsoft.com/office/drawing/2014/main" id="{58AFC0B9-05C4-25E2-1360-0C0010D6BDAE}"/>
              </a:ext>
            </a:extLst>
          </p:cNvPr>
          <p:cNvSpPr/>
          <p:nvPr/>
        </p:nvSpPr>
        <p:spPr>
          <a:xfrm>
            <a:off x="8258176" y="3506234"/>
            <a:ext cx="3584651" cy="316576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6" name="Прямоугольник: скругленные углы 125">
            <a:extLst>
              <a:ext uri="{FF2B5EF4-FFF2-40B4-BE49-F238E27FC236}">
                <a16:creationId xmlns="" xmlns:a16="http://schemas.microsoft.com/office/drawing/2014/main" id="{58AFC0B9-05C4-25E2-1360-0C0010D6BDAE}"/>
              </a:ext>
            </a:extLst>
          </p:cNvPr>
          <p:cNvSpPr/>
          <p:nvPr/>
        </p:nvSpPr>
        <p:spPr>
          <a:xfrm>
            <a:off x="8258176" y="4028417"/>
            <a:ext cx="3584651" cy="584775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7" name="Прямоугольник: скругленные углы 125">
            <a:extLst>
              <a:ext uri="{FF2B5EF4-FFF2-40B4-BE49-F238E27FC236}">
                <a16:creationId xmlns="" xmlns:a16="http://schemas.microsoft.com/office/drawing/2014/main" id="{58AFC0B9-05C4-25E2-1360-0C0010D6BDAE}"/>
              </a:ext>
            </a:extLst>
          </p:cNvPr>
          <p:cNvSpPr/>
          <p:nvPr/>
        </p:nvSpPr>
        <p:spPr>
          <a:xfrm>
            <a:off x="8258176" y="4875401"/>
            <a:ext cx="3584651" cy="430594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8" name="Прямоугольник: скругленные углы 125">
            <a:extLst>
              <a:ext uri="{FF2B5EF4-FFF2-40B4-BE49-F238E27FC236}">
                <a16:creationId xmlns="" xmlns:a16="http://schemas.microsoft.com/office/drawing/2014/main" id="{58AFC0B9-05C4-25E2-1360-0C0010D6BDAE}"/>
              </a:ext>
            </a:extLst>
          </p:cNvPr>
          <p:cNvSpPr/>
          <p:nvPr/>
        </p:nvSpPr>
        <p:spPr>
          <a:xfrm>
            <a:off x="8261264" y="5598119"/>
            <a:ext cx="3584651" cy="603350"/>
          </a:xfrm>
          <a:prstGeom prst="roundRect">
            <a:avLst/>
          </a:prstGeom>
          <a:solidFill>
            <a:srgbClr val="1F60A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9" name="Прямоугольник 188">
            <a:extLst>
              <a:ext uri="{FF2B5EF4-FFF2-40B4-BE49-F238E27FC236}">
                <a16:creationId xmlns="" xmlns:a16="http://schemas.microsoft.com/office/drawing/2014/main" id="{16D112AF-B837-A1A9-B606-2E569352DFE8}"/>
              </a:ext>
            </a:extLst>
          </p:cNvPr>
          <p:cNvSpPr/>
          <p:nvPr/>
        </p:nvSpPr>
        <p:spPr>
          <a:xfrm>
            <a:off x="8258176" y="2319759"/>
            <a:ext cx="35908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Согласование местоположения границ земельного участка с лицами, обладающими смежными земельными участками на праве собственности, пожизненного наследуемого владения, постоянного (бессрочного) пользования (исключение -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предоставлены государственным или муниципальным учреждениям, казенным предприятиям, ОВ), аренды </a:t>
            </a:r>
            <a:endParaRPr lang="ru-RU" sz="800" b="1" dirty="0" smtClean="0">
              <a:solidFill>
                <a:prstClr val="white"/>
              </a:solidFill>
              <a:latin typeface="Bahnschrift SemiBold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сроке более 5 лет)</a:t>
            </a:r>
          </a:p>
        </p:txBody>
      </p:sp>
      <p:sp>
        <p:nvSpPr>
          <p:cNvPr id="190" name="Прямоугольник 189">
            <a:extLst>
              <a:ext uri="{FF2B5EF4-FFF2-40B4-BE49-F238E27FC236}">
                <a16:creationId xmlns="" xmlns:a16="http://schemas.microsoft.com/office/drawing/2014/main" id="{16D112AF-B837-A1A9-B606-2E569352DFE8}"/>
              </a:ext>
            </a:extLst>
          </p:cNvPr>
          <p:cNvSpPr/>
          <p:nvPr/>
        </p:nvSpPr>
        <p:spPr>
          <a:xfrm>
            <a:off x="8258176" y="3556800"/>
            <a:ext cx="359082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Согласование ОВ местоположения границ земельного участка </a:t>
            </a:r>
          </a:p>
        </p:txBody>
      </p:sp>
      <p:sp>
        <p:nvSpPr>
          <p:cNvPr id="191" name="Прямоугольник 190">
            <a:extLst>
              <a:ext uri="{FF2B5EF4-FFF2-40B4-BE49-F238E27FC236}">
                <a16:creationId xmlns="" xmlns:a16="http://schemas.microsoft.com/office/drawing/2014/main" id="{16D112AF-B837-A1A9-B606-2E569352DFE8}"/>
              </a:ext>
            </a:extLst>
          </p:cNvPr>
          <p:cNvSpPr/>
          <p:nvPr/>
        </p:nvSpPr>
        <p:spPr>
          <a:xfrm>
            <a:off x="8258176" y="4028417"/>
            <a:ext cx="35908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межевого плана в форме электронного документа, подписанного усиленной квалифицированной электронной подписью кадастрового инженера, и его направление в уполномоченный ОВ с целью последующей подачи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endParaRPr lang="ru-RU" sz="800" b="1" dirty="0">
              <a:solidFill>
                <a:prstClr val="white"/>
              </a:solidFill>
              <a:latin typeface="Bahnschrift SemiBold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2" name="Прямоугольник 191">
            <a:extLst>
              <a:ext uri="{FF2B5EF4-FFF2-40B4-BE49-F238E27FC236}">
                <a16:creationId xmlns="" xmlns:a16="http://schemas.microsoft.com/office/drawing/2014/main" id="{16D112AF-B837-A1A9-B606-2E569352DFE8}"/>
              </a:ext>
            </a:extLst>
          </p:cNvPr>
          <p:cNvSpPr/>
          <p:nvPr/>
        </p:nvSpPr>
        <p:spPr>
          <a:xfrm>
            <a:off x="8258176" y="4898963"/>
            <a:ext cx="35908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Осуществление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Росреестром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государственного кадастрового учета земельного участка</a:t>
            </a:r>
          </a:p>
        </p:txBody>
      </p:sp>
      <p:sp>
        <p:nvSpPr>
          <p:cNvPr id="193" name="Прямоугольник 192">
            <a:extLst>
              <a:ext uri="{FF2B5EF4-FFF2-40B4-BE49-F238E27FC236}">
                <a16:creationId xmlns="" xmlns:a16="http://schemas.microsoft.com/office/drawing/2014/main" id="{16D112AF-B837-A1A9-B606-2E569352DFE8}"/>
              </a:ext>
            </a:extLst>
          </p:cNvPr>
          <p:cNvSpPr/>
          <p:nvPr/>
        </p:nvSpPr>
        <p:spPr>
          <a:xfrm>
            <a:off x="8258176" y="5668962"/>
            <a:ext cx="35908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уполномоченный ОВ с заявлением о проведении аукциона с указанием кадастрового номера </a:t>
            </a:r>
            <a:r>
              <a:rPr lang="ru-RU" sz="8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земельного 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участка</a:t>
            </a:r>
          </a:p>
        </p:txBody>
      </p:sp>
      <p:sp>
        <p:nvSpPr>
          <p:cNvPr id="194" name="Прямоугольник 193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3544667" y="4354751"/>
            <a:ext cx="3973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или кадастрового инженера без доверенности в </a:t>
            </a:r>
            <a:r>
              <a:rPr lang="ru-RU" sz="8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</a:t>
            </a:r>
            <a:r>
              <a:rPr lang="ru-RU" sz="8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 заявлением об осуществлении государственного кадастрового учета и государственной регистрации прав (за исключением случаев образования земельного участка из земель или земельного участка, государственная собственность на которые не разграничена)</a:t>
            </a:r>
          </a:p>
        </p:txBody>
      </p:sp>
      <p:sp>
        <p:nvSpPr>
          <p:cNvPr id="195" name="Прямоугольник 194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1051560" y="5294321"/>
            <a:ext cx="57530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Осуществление </a:t>
            </a:r>
            <a:r>
              <a:rPr lang="ru-RU" sz="900" b="1" dirty="0" err="1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Росреестром</a:t>
            </a: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государственного кадастрового учета земельного участка, а также государственной регистрации права государственной или муниципальной собственности (за исключением случаев образования земельного участка из земель или земельного участка, государственная собственность на которые не разграничена) </a:t>
            </a:r>
          </a:p>
        </p:txBody>
      </p:sp>
      <p:sp>
        <p:nvSpPr>
          <p:cNvPr id="196" name="Прямоугольник: скругленные углы 84">
            <a:extLst>
              <a:ext uri="{FF2B5EF4-FFF2-40B4-BE49-F238E27FC236}">
                <a16:creationId xmlns="" xmlns:a16="http://schemas.microsoft.com/office/drawing/2014/main" id="{9AE38199-1404-27B6-D030-252A2A676675}"/>
              </a:ext>
            </a:extLst>
          </p:cNvPr>
          <p:cNvSpPr/>
          <p:nvPr/>
        </p:nvSpPr>
        <p:spPr>
          <a:xfrm rot="5400000">
            <a:off x="3680422" y="4203161"/>
            <a:ext cx="498792" cy="432283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7" name="Прямоугольник 196">
            <a:extLst>
              <a:ext uri="{FF2B5EF4-FFF2-40B4-BE49-F238E27FC236}">
                <a16:creationId xmlns="" xmlns:a16="http://schemas.microsoft.com/office/drawing/2014/main" id="{9113D743-7C04-3980-5C0E-29A65245E5B1}"/>
              </a:ext>
            </a:extLst>
          </p:cNvPr>
          <p:cNvSpPr/>
          <p:nvPr/>
        </p:nvSpPr>
        <p:spPr>
          <a:xfrm>
            <a:off x="1786773" y="6140431"/>
            <a:ext cx="430922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инвестора в уполномоченный ОВ с заявлением о проведении аукциона с указанием кадастрового номера </a:t>
            </a:r>
            <a:r>
              <a:rPr lang="ru-RU" sz="900" b="1" dirty="0" smtClean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земельного </a:t>
            </a:r>
            <a:r>
              <a:rPr lang="ru-RU" sz="900" b="1" dirty="0">
                <a:solidFill>
                  <a:prstClr val="white"/>
                </a:solidFill>
                <a:latin typeface="Bahnschrift SemiBold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участка</a:t>
            </a:r>
          </a:p>
        </p:txBody>
      </p:sp>
      <p:cxnSp>
        <p:nvCxnSpPr>
          <p:cNvPr id="15" name="Соединительная линия уступом 14"/>
          <p:cNvCxnSpPr>
            <a:stCxn id="85" idx="2"/>
            <a:endCxn id="113" idx="1"/>
          </p:cNvCxnSpPr>
          <p:nvPr/>
        </p:nvCxnSpPr>
        <p:spPr>
          <a:xfrm rot="10800000" flipV="1">
            <a:off x="1773160" y="947766"/>
            <a:ext cx="729899" cy="389861"/>
          </a:xfrm>
          <a:prstGeom prst="bentConnector4">
            <a:avLst>
              <a:gd name="adj1" fmla="val 100014"/>
              <a:gd name="adj2" fmla="val 41364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26" idx="2"/>
            <a:endCxn id="181" idx="0"/>
          </p:cNvCxnSpPr>
          <p:nvPr/>
        </p:nvCxnSpPr>
        <p:spPr>
          <a:xfrm flipH="1">
            <a:off x="10049100" y="1257869"/>
            <a:ext cx="4729" cy="176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>
            <a:stCxn id="181" idx="2"/>
            <a:endCxn id="183" idx="0"/>
          </p:cNvCxnSpPr>
          <p:nvPr/>
        </p:nvCxnSpPr>
        <p:spPr>
          <a:xfrm>
            <a:off x="10049100" y="2141726"/>
            <a:ext cx="1402" cy="13950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/>
          <p:cNvCxnSpPr>
            <a:stCxn id="183" idx="2"/>
            <a:endCxn id="185" idx="0"/>
          </p:cNvCxnSpPr>
          <p:nvPr/>
        </p:nvCxnSpPr>
        <p:spPr>
          <a:xfrm>
            <a:off x="10050502" y="3312395"/>
            <a:ext cx="0" cy="1938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Прямая со стрелкой 200"/>
          <p:cNvCxnSpPr>
            <a:stCxn id="185" idx="2"/>
            <a:endCxn id="191" idx="0"/>
          </p:cNvCxnSpPr>
          <p:nvPr/>
        </p:nvCxnSpPr>
        <p:spPr>
          <a:xfrm>
            <a:off x="10050502" y="3822810"/>
            <a:ext cx="3088" cy="20560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>
            <a:stCxn id="186" idx="2"/>
            <a:endCxn id="187" idx="0"/>
          </p:cNvCxnSpPr>
          <p:nvPr/>
        </p:nvCxnSpPr>
        <p:spPr>
          <a:xfrm>
            <a:off x="10050502" y="4613192"/>
            <a:ext cx="0" cy="2622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 стрелкой 202"/>
          <p:cNvCxnSpPr>
            <a:stCxn id="187" idx="2"/>
            <a:endCxn id="188" idx="0"/>
          </p:cNvCxnSpPr>
          <p:nvPr/>
        </p:nvCxnSpPr>
        <p:spPr>
          <a:xfrm>
            <a:off x="10050502" y="5305995"/>
            <a:ext cx="3088" cy="2921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Соединительная линия уступом 66"/>
          <p:cNvCxnSpPr/>
          <p:nvPr/>
        </p:nvCxnSpPr>
        <p:spPr>
          <a:xfrm>
            <a:off x="5377463" y="956515"/>
            <a:ext cx="718537" cy="466838"/>
          </a:xfrm>
          <a:prstGeom prst="bentConnector3">
            <a:avLst>
              <a:gd name="adj1" fmla="val 99843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stCxn id="113" idx="3"/>
            <a:endCxn id="115" idx="1"/>
          </p:cNvCxnSpPr>
          <p:nvPr/>
        </p:nvCxnSpPr>
        <p:spPr>
          <a:xfrm>
            <a:off x="1773159" y="1982080"/>
            <a:ext cx="2073" cy="2252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1776802" y="2883234"/>
            <a:ext cx="2073" cy="2240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stCxn id="116" idx="3"/>
          </p:cNvCxnSpPr>
          <p:nvPr/>
        </p:nvCxnSpPr>
        <p:spPr>
          <a:xfrm>
            <a:off x="1775132" y="4192672"/>
            <a:ext cx="2706" cy="11423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79" idx="3"/>
            <a:endCxn id="196" idx="1"/>
          </p:cNvCxnSpPr>
          <p:nvPr/>
        </p:nvCxnSpPr>
        <p:spPr>
          <a:xfrm>
            <a:off x="3928109" y="5979514"/>
            <a:ext cx="1709" cy="135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6089165" y="1983263"/>
            <a:ext cx="2073" cy="2240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flipH="1">
            <a:off x="6096000" y="2884839"/>
            <a:ext cx="2074" cy="2234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6094963" y="3601037"/>
            <a:ext cx="3111" cy="14647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H="1">
            <a:off x="6094963" y="4173609"/>
            <a:ext cx="1037" cy="2006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>
            <a:off x="6089165" y="5182026"/>
            <a:ext cx="1038" cy="15303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36660" y="6629721"/>
            <a:ext cx="115123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*- до 01.03.2026 мероприятия по разработке СРЗУ, проведению кадастровых работ в отношении земельных участков, расположенных в границах населенных пунктов, являются исключительной компетенцией ОВ</a:t>
            </a:r>
          </a:p>
        </p:txBody>
      </p:sp>
    </p:spTree>
    <p:extLst>
      <p:ext uri="{BB962C8B-B14F-4D97-AF65-F5344CB8AC3E}">
        <p14:creationId xmlns:p14="http://schemas.microsoft.com/office/powerpoint/2010/main" val="33009156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6568</TotalTime>
  <Words>427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Караваев</cp:lastModifiedBy>
  <cp:revision>800</cp:revision>
  <cp:lastPrinted>2024-12-03T14:32:27Z</cp:lastPrinted>
  <dcterms:created xsi:type="dcterms:W3CDTF">2024-06-26T12:26:59Z</dcterms:created>
  <dcterms:modified xsi:type="dcterms:W3CDTF">2025-12-25T11:18:58Z</dcterms:modified>
</cp:coreProperties>
</file>